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60"/>
  </p:notesMasterIdLst>
  <p:handoutMasterIdLst>
    <p:handoutMasterId r:id="rId61"/>
  </p:handoutMasterIdLst>
  <p:sldIdLst>
    <p:sldId id="256" r:id="rId4"/>
    <p:sldId id="2076137762" r:id="rId5"/>
    <p:sldId id="2076137236" r:id="rId6"/>
    <p:sldId id="2076137237" r:id="rId7"/>
    <p:sldId id="2134804628" r:id="rId8"/>
    <p:sldId id="2076138294" r:id="rId9"/>
    <p:sldId id="2134804629" r:id="rId10"/>
    <p:sldId id="2134804630" r:id="rId11"/>
    <p:sldId id="257" r:id="rId12"/>
    <p:sldId id="2076137335" r:id="rId13"/>
    <p:sldId id="2076137919" r:id="rId14"/>
    <p:sldId id="258" r:id="rId15"/>
    <p:sldId id="8359" r:id="rId16"/>
    <p:sldId id="8360" r:id="rId17"/>
    <p:sldId id="8414" r:id="rId18"/>
    <p:sldId id="2126" r:id="rId19"/>
    <p:sldId id="2076137915" r:id="rId20"/>
    <p:sldId id="11934" r:id="rId21"/>
    <p:sldId id="2134804633" r:id="rId22"/>
    <p:sldId id="2582" r:id="rId23"/>
    <p:sldId id="2134804634" r:id="rId24"/>
    <p:sldId id="2076137765" r:id="rId25"/>
    <p:sldId id="3161" r:id="rId26"/>
    <p:sldId id="259" r:id="rId27"/>
    <p:sldId id="2076137918" r:id="rId28"/>
    <p:sldId id="2076137920" r:id="rId29"/>
    <p:sldId id="279" r:id="rId30"/>
    <p:sldId id="2076137333" r:id="rId31"/>
    <p:sldId id="2076138291" r:id="rId32"/>
    <p:sldId id="2076138292" r:id="rId33"/>
    <p:sldId id="2076138290" r:id="rId34"/>
    <p:sldId id="3206" r:id="rId35"/>
    <p:sldId id="683" r:id="rId36"/>
    <p:sldId id="3207" r:id="rId37"/>
    <p:sldId id="2098" r:id="rId38"/>
    <p:sldId id="2076137758" r:id="rId39"/>
    <p:sldId id="2076137922" r:id="rId40"/>
    <p:sldId id="2076137924" r:id="rId41"/>
    <p:sldId id="2076137925" r:id="rId42"/>
    <p:sldId id="2076137926" r:id="rId43"/>
    <p:sldId id="2076137928" r:id="rId44"/>
    <p:sldId id="2076137314" r:id="rId45"/>
    <p:sldId id="2076137329" r:id="rId46"/>
    <p:sldId id="10038" r:id="rId47"/>
    <p:sldId id="2076138286" r:id="rId48"/>
    <p:sldId id="2076138287" r:id="rId49"/>
    <p:sldId id="2076138288" r:id="rId50"/>
    <p:sldId id="8373" r:id="rId51"/>
    <p:sldId id="8416" r:id="rId52"/>
    <p:sldId id="2076137749" r:id="rId53"/>
    <p:sldId id="2076137754" r:id="rId54"/>
    <p:sldId id="2076137753" r:id="rId55"/>
    <p:sldId id="263" r:id="rId56"/>
    <p:sldId id="2076138293" r:id="rId57"/>
    <p:sldId id="2134804631" r:id="rId58"/>
    <p:sldId id="213480463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0" autoAdjust="0"/>
    <p:restoredTop sz="76832" autoAdjust="0"/>
  </p:normalViewPr>
  <p:slideViewPr>
    <p:cSldViewPr snapToGrid="0" showGuides="1">
      <p:cViewPr varScale="1">
        <p:scale>
          <a:sx n="74" d="100"/>
          <a:sy n="74" d="100"/>
        </p:scale>
        <p:origin x="1560" y="45"/>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microsoft.com/office/2016/11/relationships/changesInfo" Target="changesInfos/changesInfo1.xml"/><Relationship Id="rId5" Type="http://schemas.openxmlformats.org/officeDocument/2006/relationships/slide" Target="slides/slide2.xml"/><Relationship Id="rId61"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12/2/2023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a:t>
            </a:r>
            <a:r>
              <a:rPr lang="en-US" sz="1200" b="1" i="0" dirty="0">
                <a:solidFill>
                  <a:srgbClr val="171717"/>
                </a:solidFill>
                <a:effectLst/>
                <a:latin typeface="Segoe UI" panose="020B0502040204020203" pitchFamily="34" charset="0"/>
              </a:rPr>
              <a:t>slowly changing dimension</a:t>
            </a:r>
            <a:r>
              <a:rPr lang="en-US" sz="1200" b="0" i="0" dirty="0">
                <a:solidFill>
                  <a:srgbClr val="171717"/>
                </a:solidFill>
                <a:effectLst/>
                <a:latin typeface="Segoe UI" panose="020B0502040204020203" pitchFamily="34" charset="0"/>
              </a:rPr>
              <a:t> (SCD) is one that appropriately manages the change of dimension members over time. </a:t>
            </a:r>
          </a:p>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It applies when the values of a business entity change over time, and not on a set schedule.</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good example of an SCD is a customer dimension, specifically its contact detail columns like email address and phone number.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In contrast, some dimensions are considered to be rapidly changing when a dimension attribute changes often, like a stock's market price. </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common design approach in these instances is to store rapidly changing attribute values in a fact table measure.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However, for slowly changing dimensions the changing members should remain in the dimension table.</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design used for handling SCDs depends on the business requirements for the dimension table.</a:t>
            </a:r>
            <a:endParaRPr lang="en-US" sz="1000" b="1" dirty="0"/>
          </a:p>
        </p:txBody>
      </p:sp>
      <p:sp>
        <p:nvSpPr>
          <p:cNvPr id="4" name="Slide Number Placeholder 3"/>
          <p:cNvSpPr>
            <a:spLocks noGrp="1"/>
          </p:cNvSpPr>
          <p:nvPr>
            <p:ph type="sldNum" sz="quarter" idx="5"/>
          </p:nvPr>
        </p:nvSpPr>
        <p:spPr/>
        <p:txBody>
          <a:bodyPr/>
          <a:lstStyle/>
          <a:p>
            <a:fld id="{37E24C93-78CA-4AF0-9E77-825D60ABA46D}" type="slidenum">
              <a:rPr lang="en-US" smtClean="0"/>
              <a:t>22</a:t>
            </a:fld>
            <a:endParaRPr lang="en-US"/>
          </a:p>
        </p:txBody>
      </p:sp>
    </p:spTree>
    <p:extLst>
      <p:ext uri="{BB962C8B-B14F-4D97-AF65-F5344CB8AC3E}">
        <p14:creationId xmlns:p14="http://schemas.microsoft.com/office/powerpoint/2010/main" val="1549094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Move to “Explore compute and storage options for data engineering workloads” </a:t>
            </a:r>
            <a:r>
              <a:rPr lang="en-IE" b="1" dirty="0" err="1"/>
              <a:t>presention</a:t>
            </a: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24</a:t>
            </a:fld>
            <a:endParaRPr lang="en-US"/>
          </a:p>
        </p:txBody>
      </p:sp>
    </p:spTree>
    <p:extLst>
      <p:ext uri="{BB962C8B-B14F-4D97-AF65-F5344CB8AC3E}">
        <p14:creationId xmlns:p14="http://schemas.microsoft.com/office/powerpoint/2010/main" val="420517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25</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26</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20156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“Ingest and load data into the data warehouse”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29</a:t>
            </a:fld>
            <a:endParaRPr lang="en-US"/>
          </a:p>
        </p:txBody>
      </p:sp>
    </p:spTree>
    <p:extLst>
      <p:ext uri="{BB962C8B-B14F-4D97-AF65-F5344CB8AC3E}">
        <p14:creationId xmlns:p14="http://schemas.microsoft.com/office/powerpoint/2010/main" val="2840239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30</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“Run interactive queries using Azure Synapse Analytics serverless SQL pools”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31</a:t>
            </a:fld>
            <a:endParaRPr lang="en-US"/>
          </a:p>
        </p:txBody>
      </p:sp>
    </p:spTree>
    <p:extLst>
      <p:ext uri="{BB962C8B-B14F-4D97-AF65-F5344CB8AC3E}">
        <p14:creationId xmlns:p14="http://schemas.microsoft.com/office/powerpoint/2010/main" val="2313066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Move to “Explore compute and storage options for data engineering workloads </a:t>
            </a:r>
            <a:r>
              <a:rPr lang="en-US" b="0" i="0" dirty="0" err="1">
                <a:solidFill>
                  <a:srgbClr val="000000"/>
                </a:solidFill>
                <a:effectLst/>
                <a:latin typeface="Segoe UI" panose="020B0502040204020203" pitchFamily="34" charset="0"/>
              </a:rPr>
              <a:t>pres</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36</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37</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“Explore compute and storage options for data engineering workloads”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38</a:t>
            </a:fld>
            <a:endParaRPr lang="en-US"/>
          </a:p>
        </p:txBody>
      </p:sp>
    </p:spTree>
    <p:extLst>
      <p:ext uri="{BB962C8B-B14F-4D97-AF65-F5344CB8AC3E}">
        <p14:creationId xmlns:p14="http://schemas.microsoft.com/office/powerpoint/2010/main" val="3735220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39</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40</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“Ingest and load data into the data warehouse” presentation</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41</a:t>
            </a:fld>
            <a:endParaRPr lang="en-US"/>
          </a:p>
        </p:txBody>
      </p:sp>
    </p:spTree>
    <p:extLst>
      <p:ext uri="{BB962C8B-B14F-4D97-AF65-F5344CB8AC3E}">
        <p14:creationId xmlns:p14="http://schemas.microsoft.com/office/powerpoint/2010/main" val="1480037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44</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“Data exploration and transformation in Azure Databricks”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47</a:t>
            </a:fld>
            <a:endParaRPr lang="en-US"/>
          </a:p>
        </p:txBody>
      </p:sp>
    </p:spTree>
    <p:extLst>
      <p:ext uri="{BB962C8B-B14F-4D97-AF65-F5344CB8AC3E}">
        <p14:creationId xmlns:p14="http://schemas.microsoft.com/office/powerpoint/2010/main" val="1008444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49</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11</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12/2/2023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12/2/2023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868443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svg"/><Relationship Id="rId7"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95.svg"/></Relationships>
</file>

<file path=ppt/slides/_rels/slide27.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37.xml"/><Relationship Id="rId5" Type="http://schemas.openxmlformats.org/officeDocument/2006/relationships/image" Target="../media/image99.sv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8.png"/><Relationship Id="rId3" Type="http://schemas.openxmlformats.org/officeDocument/2006/relationships/image" Target="../media/image60.jpeg"/><Relationship Id="rId7" Type="http://schemas.openxmlformats.org/officeDocument/2006/relationships/image" Target="../media/image63.png"/><Relationship Id="rId12" Type="http://schemas.openxmlformats.org/officeDocument/2006/relationships/image" Target="../media/image67.svg"/><Relationship Id="rId2" Type="http://schemas.openxmlformats.org/officeDocument/2006/relationships/image" Target="../media/image59.jpe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48.png"/><Relationship Id="rId9" Type="http://schemas.openxmlformats.org/officeDocument/2006/relationships/image" Target="../media/image64.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0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notesSlide" Target="../notesSlides/notesSlide25.xml"/><Relationship Id="rId7" Type="http://schemas.openxmlformats.org/officeDocument/2006/relationships/image" Target="../media/image104.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1.png"/><Relationship Id="rId4"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0.png"/><Relationship Id="rId3" Type="http://schemas.openxmlformats.org/officeDocument/2006/relationships/image" Target="../media/image112.png"/><Relationship Id="rId7" Type="http://schemas.openxmlformats.org/officeDocument/2006/relationships/image" Target="../media/image116.svg"/><Relationship Id="rId12"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15.png"/><Relationship Id="rId11" Type="http://schemas.openxmlformats.org/officeDocument/2006/relationships/image" Target="../media/image118.png"/><Relationship Id="rId5" Type="http://schemas.openxmlformats.org/officeDocument/2006/relationships/image" Target="../media/image114.jpg"/><Relationship Id="rId10" Type="http://schemas.openxmlformats.org/officeDocument/2006/relationships/image" Target="../media/image97.svg"/><Relationship Id="rId4" Type="http://schemas.openxmlformats.org/officeDocument/2006/relationships/image" Target="../media/image113.svg"/><Relationship Id="rId9" Type="http://schemas.openxmlformats.org/officeDocument/2006/relationships/image" Target="../media/image96.png"/><Relationship Id="rId14" Type="http://schemas.openxmlformats.org/officeDocument/2006/relationships/image" Target="../media/image121.svg"/></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68.png"/><Relationship Id="rId4" Type="http://schemas.openxmlformats.org/officeDocument/2006/relationships/image" Target="../media/image67.svg"/></Relationships>
</file>

<file path=ppt/slides/_rels/slide40.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122.png"/><Relationship Id="rId7" Type="http://schemas.openxmlformats.org/officeDocument/2006/relationships/image" Target="../media/image96.png"/><Relationship Id="rId12" Type="http://schemas.openxmlformats.org/officeDocument/2006/relationships/image" Target="../media/image126.sv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7.png"/><Relationship Id="rId11" Type="http://schemas.openxmlformats.org/officeDocument/2006/relationships/image" Target="../media/image125.png"/><Relationship Id="rId5" Type="http://schemas.openxmlformats.org/officeDocument/2006/relationships/image" Target="../media/image116.svg"/><Relationship Id="rId10" Type="http://schemas.openxmlformats.org/officeDocument/2006/relationships/image" Target="../media/image124.svg"/><Relationship Id="rId4" Type="http://schemas.openxmlformats.org/officeDocument/2006/relationships/image" Target="../media/image115.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3.xml"/><Relationship Id="rId1" Type="http://schemas.openxmlformats.org/officeDocument/2006/relationships/slideLayout" Target="../slideLayouts/slideLayout3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4.xml"/><Relationship Id="rId1" Type="http://schemas.openxmlformats.org/officeDocument/2006/relationships/slideLayout" Target="../slideLayouts/slideLayout37.xml"/><Relationship Id="rId4" Type="http://schemas.openxmlformats.org/officeDocument/2006/relationships/image" Target="../media/image1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svg"/><Relationship Id="rId2" Type="http://schemas.openxmlformats.org/officeDocument/2006/relationships/notesSlide" Target="../notesSlides/notesSlide38.xml"/><Relationship Id="rId1" Type="http://schemas.openxmlformats.org/officeDocument/2006/relationships/slideLayout" Target="../slideLayouts/slideLayout37.xml"/><Relationship Id="rId6" Type="http://schemas.openxmlformats.org/officeDocument/2006/relationships/image" Target="../media/image141.png"/><Relationship Id="rId5" Type="http://schemas.openxmlformats.org/officeDocument/2006/relationships/image" Target="../media/image140.svg"/><Relationship Id="rId4"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74.xml"/><Relationship Id="rId6" Type="http://schemas.openxmlformats.org/officeDocument/2006/relationships/image" Target="../media/image73.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7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152.png"/><Relationship Id="rId3" Type="http://schemas.openxmlformats.org/officeDocument/2006/relationships/image" Target="../media/image144.svg"/><Relationship Id="rId7" Type="http://schemas.openxmlformats.org/officeDocument/2006/relationships/image" Target="../media/image148.png"/><Relationship Id="rId12" Type="http://schemas.openxmlformats.org/officeDocument/2006/relationships/image" Target="../media/image124.svg"/><Relationship Id="rId2" Type="http://schemas.openxmlformats.org/officeDocument/2006/relationships/image" Target="../media/image143.png"/><Relationship Id="rId1" Type="http://schemas.openxmlformats.org/officeDocument/2006/relationships/slideLayout" Target="../slideLayouts/slideLayout37.xml"/><Relationship Id="rId6" Type="http://schemas.openxmlformats.org/officeDocument/2006/relationships/image" Target="../media/image147.png"/><Relationship Id="rId11" Type="http://schemas.openxmlformats.org/officeDocument/2006/relationships/image" Target="../media/image123.png"/><Relationship Id="rId5" Type="http://schemas.openxmlformats.org/officeDocument/2006/relationships/image" Target="../media/image146.svg"/><Relationship Id="rId10" Type="http://schemas.openxmlformats.org/officeDocument/2006/relationships/image" Target="../media/image151.sv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3.svg"/></Relationships>
</file>

<file path=ppt/slides/_rels/slide52.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37.xml"/><Relationship Id="rId5" Type="http://schemas.openxmlformats.org/officeDocument/2006/relationships/image" Target="../media/image160.svg"/><Relationship Id="rId4" Type="http://schemas.openxmlformats.org/officeDocument/2006/relationships/image" Target="../media/image159.png"/></Relationships>
</file>

<file path=ppt/slides/_rels/slide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7.xml"/><Relationship Id="rId4" Type="http://schemas.openxmlformats.org/officeDocument/2006/relationships/image" Target="../media/image163.png"/></Relationships>
</file>

<file path=ppt/slides/_rels/slide56.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b="1"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b="1"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b="1" dirty="0">
                  <a:solidFill>
                    <a:schemeClr val="accent1"/>
                  </a:solidFill>
                  <a:latin typeface="Segoe UI"/>
                </a:rPr>
                <a:t>90%</a:t>
              </a:r>
              <a:r>
                <a:rPr lang="en-US" sz="2000" b="0" dirty="0">
                  <a:solidFill>
                    <a:srgbClr val="1A1A1A"/>
                  </a:solidFill>
                  <a:latin typeface="Segoe UI"/>
                </a:rPr>
                <a:t> generated data is </a:t>
              </a:r>
              <a:r>
                <a:rPr lang="en-US" sz="2000" b="1"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15</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500" b="1" dirty="0">
                <a:solidFill>
                  <a:schemeClr val="tx1">
                    <a:lumMod val="50000"/>
                    <a:lumOff val="50000"/>
                  </a:schemeClr>
                </a:solidFill>
                <a:ea typeface="Segoe UI" pitchFamily="34" charset="0"/>
                <a:cs typeface="Segoe UI" pitchFamily="34" charset="0"/>
              </a:rPr>
              <a:t>VISUALIZE</a:t>
            </a: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4</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2479638"/>
            <a:ext cx="3937874" cy="2435939"/>
          </a:xfrm>
        </p:spPr>
        <p:txBody>
          <a:bodyPr>
            <a:normAutofit fontScale="90000"/>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27510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29+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5</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21</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Slowly changing dimensions</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A slowly changing dimension is one that appropriately manages the change of dimension members over time.</a:t>
            </a:r>
          </a:p>
          <a:p>
            <a:r>
              <a:rPr lang="en-US" dirty="0"/>
              <a:t>Applies when the values of a business entity change over time and not on a schedule.</a:t>
            </a:r>
          </a:p>
          <a:p>
            <a:r>
              <a:rPr lang="en-US" dirty="0"/>
              <a:t>In contrast, dimensions like a stock’s market price are considered rapidly changing.</a:t>
            </a:r>
            <a:endParaRPr lang="en-GB" dirty="0"/>
          </a:p>
        </p:txBody>
      </p:sp>
    </p:spTree>
    <p:extLst>
      <p:ext uri="{BB962C8B-B14F-4D97-AF65-F5344CB8AC3E}">
        <p14:creationId xmlns:p14="http://schemas.microsoft.com/office/powerpoint/2010/main" val="1716574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Data Architect &amp;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64123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dirty="0">
                <a:solidFill>
                  <a:prstClr val="white"/>
                </a:solidFill>
                <a:latin typeface="Montserrat"/>
              </a:rPr>
              <a:t>ADVANCED COMPUTING</a:t>
            </a:r>
            <a:endParaRPr kumimoji="0" lang="en-US" sz="1400" b="1" i="0" u="none" strike="noStrike" kern="1200" cap="none" spc="0" normalizeH="0" baseline="0" noProof="0" dirty="0">
              <a:ln>
                <a:noFill/>
              </a:ln>
              <a:solidFill>
                <a:prstClr val="white"/>
              </a:solidFill>
              <a:effectLst/>
              <a:uLnTx/>
              <a:uFillTx/>
              <a:latin typeface="Montserrat"/>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eight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280+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fld id="{00F9DAA1-1DF7-43E0-8E29-0CE1148553C7}" type="slidenum">
              <a:rPr lang="en-US" smtClean="0"/>
              <a:pPr/>
              <a:t>55</a:t>
            </a:fld>
            <a:endParaRPr lang="en-US" dirty="0"/>
          </a:p>
        </p:txBody>
      </p:sp>
      <p:sp>
        <p:nvSpPr>
          <p:cNvPr id="4" name="TextBox 3">
            <a:extLst>
              <a:ext uri="{FF2B5EF4-FFF2-40B4-BE49-F238E27FC236}">
                <a16:creationId xmlns:a16="http://schemas.microsoft.com/office/drawing/2014/main" id="{FBC08315-344A-43F8-B1A1-4B8CF57AFE9F}"/>
              </a:ext>
            </a:extLst>
          </p:cNvPr>
          <p:cNvSpPr txBox="1"/>
          <p:nvPr/>
        </p:nvSpPr>
        <p:spPr>
          <a:xfrm>
            <a:off x="717629" y="937550"/>
            <a:ext cx="5549917" cy="369332"/>
          </a:xfrm>
          <a:prstGeom prst="rect">
            <a:avLst/>
          </a:prstGeom>
          <a:noFill/>
        </p:spPr>
        <p:txBody>
          <a:bodyPr wrap="none" rtlCol="0">
            <a:spAutoFit/>
          </a:bodyPr>
          <a:lstStyle/>
          <a:p>
            <a:r>
              <a:rPr lang="en-US" b="1" dirty="0"/>
              <a:t>Official DP-203 labs with environment setup</a:t>
            </a:r>
          </a:p>
        </p:txBody>
      </p:sp>
      <p:sp>
        <p:nvSpPr>
          <p:cNvPr id="5" name="TextBox 4">
            <a:extLst>
              <a:ext uri="{FF2B5EF4-FFF2-40B4-BE49-F238E27FC236}">
                <a16:creationId xmlns:a16="http://schemas.microsoft.com/office/drawing/2014/main" id="{94FB7EED-4B8A-4B65-AB21-02FED0BA5130}"/>
              </a:ext>
            </a:extLst>
          </p:cNvPr>
          <p:cNvSpPr txBox="1"/>
          <p:nvPr/>
        </p:nvSpPr>
        <p:spPr>
          <a:xfrm>
            <a:off x="717629" y="2527139"/>
            <a:ext cx="6308137" cy="369332"/>
          </a:xfrm>
          <a:prstGeom prst="rect">
            <a:avLst/>
          </a:prstGeom>
          <a:noFill/>
        </p:spPr>
        <p:txBody>
          <a:bodyPr wrap="none" rtlCol="0">
            <a:spAutoFit/>
          </a:bodyPr>
          <a:lstStyle/>
          <a:p>
            <a:r>
              <a:rPr lang="en-US" b="1" dirty="0"/>
              <a:t>Conference workshop with labs and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717629" y="4116729"/>
            <a:ext cx="2345514" cy="369332"/>
          </a:xfrm>
          <a:prstGeom prst="rect">
            <a:avLst/>
          </a:prstGeom>
          <a:noFill/>
        </p:spPr>
        <p:txBody>
          <a:bodyPr wrap="none" rtlCol="0">
            <a:spAutoFit/>
          </a:bodyPr>
          <a:lstStyle/>
          <a:p>
            <a:r>
              <a:rPr lang="en-US" b="1" dirty="0"/>
              <a:t>Solliance Training</a:t>
            </a:r>
          </a:p>
        </p:txBody>
      </p:sp>
      <p:sp>
        <p:nvSpPr>
          <p:cNvPr id="9" name="TextBox 8">
            <a:extLst>
              <a:ext uri="{FF2B5EF4-FFF2-40B4-BE49-F238E27FC236}">
                <a16:creationId xmlns:a16="http://schemas.microsoft.com/office/drawing/2014/main" id="{55A75E85-8C4F-4FE5-9688-2FDBEAD57BE4}"/>
              </a:ext>
            </a:extLst>
          </p:cNvPr>
          <p:cNvSpPr txBox="1"/>
          <p:nvPr/>
        </p:nvSpPr>
        <p:spPr>
          <a:xfrm>
            <a:off x="717629" y="1449635"/>
            <a:ext cx="6096000" cy="369332"/>
          </a:xfrm>
          <a:prstGeom prst="rect">
            <a:avLst/>
          </a:prstGeom>
          <a:noFill/>
        </p:spPr>
        <p:txBody>
          <a:bodyPr wrap="square">
            <a:spAutoFit/>
          </a:bodyPr>
          <a:lstStyle/>
          <a:p>
            <a:r>
              <a:rPr lang="en-US" dirty="0"/>
              <a:t>https://aka.solliance.net/dp203</a:t>
            </a:r>
          </a:p>
        </p:txBody>
      </p:sp>
      <p:sp>
        <p:nvSpPr>
          <p:cNvPr id="11" name="TextBox 10">
            <a:extLst>
              <a:ext uri="{FF2B5EF4-FFF2-40B4-BE49-F238E27FC236}">
                <a16:creationId xmlns:a16="http://schemas.microsoft.com/office/drawing/2014/main" id="{896EB98A-476E-40A9-A745-EA89D27E221A}"/>
              </a:ext>
            </a:extLst>
          </p:cNvPr>
          <p:cNvSpPr txBox="1"/>
          <p:nvPr/>
        </p:nvSpPr>
        <p:spPr>
          <a:xfrm>
            <a:off x="717629" y="3039225"/>
            <a:ext cx="6096000" cy="369332"/>
          </a:xfrm>
          <a:prstGeom prst="rect">
            <a:avLst/>
          </a:prstGeom>
          <a:noFill/>
        </p:spPr>
        <p:txBody>
          <a:bodyPr wrap="square">
            <a:spAutoFit/>
          </a:bodyPr>
          <a:lstStyle/>
          <a:p>
            <a:r>
              <a:rPr lang="en-US" dirty="0"/>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17629" y="4630402"/>
            <a:ext cx="6096000" cy="369332"/>
          </a:xfrm>
          <a:prstGeom prst="rect">
            <a:avLst/>
          </a:prstGeom>
          <a:noFill/>
        </p:spPr>
        <p:txBody>
          <a:bodyPr wrap="square">
            <a:spAutoFit/>
          </a:bodyPr>
          <a:lstStyle/>
          <a:p>
            <a:r>
              <a:rPr lang="en-US" dirty="0"/>
              <a:t>https://aka.solliance.net/training</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3596304"/>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a:extLst>
              <a:ext uri="{FF2B5EF4-FFF2-40B4-BE49-F238E27FC236}">
                <a16:creationId xmlns:a16="http://schemas.microsoft.com/office/drawing/2014/main" id="{0944F69D-240A-4AD4-B568-F682942A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5698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035" y="1932008"/>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237263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729D5-9629-48E0-BC85-58A75302B7B0}"/>
              </a:ext>
            </a:extLst>
          </p:cNvPr>
          <p:cNvSpPr>
            <a:spLocks noGrp="1"/>
          </p:cNvSpPr>
          <p:nvPr>
            <p:ph type="title"/>
          </p:nvPr>
        </p:nvSpPr>
        <p:spPr/>
        <p:txBody>
          <a:bodyPr/>
          <a:lstStyle/>
          <a:p>
            <a:r>
              <a:rPr lang="en-US" dirty="0"/>
              <a:t>Workshop agenda</a:t>
            </a:r>
          </a:p>
        </p:txBody>
      </p:sp>
      <p:sp>
        <p:nvSpPr>
          <p:cNvPr id="5" name="Text Placeholder 4">
            <a:extLst>
              <a:ext uri="{FF2B5EF4-FFF2-40B4-BE49-F238E27FC236}">
                <a16:creationId xmlns:a16="http://schemas.microsoft.com/office/drawing/2014/main" id="{290F9314-3740-4807-AD0B-9A366372C064}"/>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C3D8CA8C-F8F1-45D7-9B54-3318A81FEB6F}"/>
              </a:ext>
            </a:extLst>
          </p:cNvPr>
          <p:cNvSpPr txBox="1"/>
          <p:nvPr/>
        </p:nvSpPr>
        <p:spPr>
          <a:xfrm>
            <a:off x="345233" y="1615844"/>
            <a:ext cx="8788270" cy="4278094"/>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1</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Kick-off presentation</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compute and storage options for data engineering workloads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Run interactive queries using Azure Synapse Analytics serverless SQL pools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rPr>
              <a:t>Lunch </a:t>
            </a:r>
            <a:r>
              <a:rPr lang="en-US" sz="1600" dirty="0">
                <a:effectLst/>
                <a:latin typeface="Calibri" panose="020F0502020204030204" pitchFamily="34" charset="0"/>
                <a:ea typeface="Times New Roman" panose="02020603050405020304" pitchFamily="18" charset="0"/>
              </a:rPr>
              <a:t>(12:20pm – 1:20pm)</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Data exploration and transformation in Azure Databricks</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transform, and load data into the Data Warehouse using Apache Spark</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2</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Ingest and load data into the data warehouse</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Integrate data from Notebooks with Azure Data Factory or Azure Synapse Pipelines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Support Hybrid Transactional Analytical Processing (HTAP) with Azure Synapse Link</a:t>
            </a:r>
          </a:p>
          <a:p>
            <a:pPr marL="285750" marR="0" lvl="0" indent="-285750">
              <a:spcBef>
                <a:spcPts val="0"/>
              </a:spcBef>
              <a:spcAft>
                <a:spcPts val="0"/>
              </a:spcAft>
              <a:buFont typeface="Arial" panose="020B0604020202020204" pitchFamily="34" charset="0"/>
              <a:buChar char="•"/>
            </a:pPr>
            <a:r>
              <a:rPr lang="en-US" sz="1600" dirty="0">
                <a:latin typeface="Calibri" panose="020F0502020204030204" pitchFamily="34" charset="0"/>
                <a:ea typeface="Times New Roman" panose="02020603050405020304" pitchFamily="18" charset="0"/>
              </a:rPr>
              <a:t>Lunch </a:t>
            </a:r>
            <a:r>
              <a:rPr lang="en-US" sz="1600" dirty="0">
                <a:effectLst/>
                <a:latin typeface="Calibri" panose="020F0502020204030204" pitchFamily="34" charset="0"/>
                <a:ea typeface="Times New Roman" panose="02020603050405020304" pitchFamily="18" charset="0"/>
              </a:rPr>
              <a:t>(12:00pm – 1pm)</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Real-time stream processing with Stream Analytics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320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6963</TotalTime>
  <Words>6080</Words>
  <Application>Microsoft Office PowerPoint</Application>
  <PresentationFormat>Widescreen</PresentationFormat>
  <Paragraphs>646</Paragraphs>
  <Slides>56</Slides>
  <Notes>39</Notes>
  <HiddenSlides>38</HiddenSlides>
  <MMClips>1</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56</vt:i4>
      </vt:variant>
    </vt:vector>
  </HeadingPairs>
  <TitlesOfParts>
    <vt:vector size="79" baseType="lpstr">
      <vt:lpstr>Aptos</vt:lpstr>
      <vt:lpstr>Arial</vt:lpstr>
      <vt:lpstr>Calibri</vt:lpstr>
      <vt:lpstr>Calibri Light</vt:lpstr>
      <vt:lpstr>Catamaran ExtraBold</vt:lpstr>
      <vt:lpstr>Consolas</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Joel Hulen</vt:lpstr>
      <vt:lpstr>Kyle Bunting</vt:lpstr>
      <vt:lpstr>Chris Testa-O’Neill</vt:lpstr>
      <vt:lpstr>CLOUD IS AT THE CENTER OF EVERYTHING WE DO.</vt:lpstr>
      <vt:lpstr>PowerPoint Presentation</vt:lpstr>
      <vt:lpstr>Register your lab environment</vt:lpstr>
      <vt:lpstr>Workshop 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Designing a modern data warehouse</vt:lpstr>
      <vt:lpstr>The modern data warehouse</vt:lpstr>
      <vt:lpstr>PowerPoint Presentation</vt:lpstr>
      <vt:lpstr>Design a multidimensional schema to optimize analytical workloads</vt:lpstr>
      <vt:lpstr>Design a multidimensional schema to optimize analytical workloads</vt:lpstr>
      <vt:lpstr>Populate slowly changing dimensions in Azure Synapse Analytics pipelines</vt:lpstr>
      <vt:lpstr>Slowly changing dimensions</vt:lpstr>
      <vt:lpstr>Populate slowly changing dimensions in Azure Synapse Analytics pipelines</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lpstr>PowerPoint Presentation</vt:lpstr>
      <vt:lpstr>Register your lab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Hullen</cp:lastModifiedBy>
  <cp:revision>40</cp:revision>
  <dcterms:created xsi:type="dcterms:W3CDTF">2021-04-14T17:02:56Z</dcterms:created>
  <dcterms:modified xsi:type="dcterms:W3CDTF">2023-12-03T03:24:54Z</dcterms:modified>
</cp:coreProperties>
</file>